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9"/>
  </p:notesMasterIdLst>
  <p:sldIdLst>
    <p:sldId id="256" r:id="rId2"/>
    <p:sldId id="261" r:id="rId3"/>
    <p:sldId id="281" r:id="rId4"/>
    <p:sldId id="286" r:id="rId5"/>
    <p:sldId id="287" r:id="rId6"/>
    <p:sldId id="288" r:id="rId7"/>
    <p:sldId id="28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500" autoAdjust="0"/>
  </p:normalViewPr>
  <p:slideViewPr>
    <p:cSldViewPr snapToGrid="0">
      <p:cViewPr varScale="1">
        <p:scale>
          <a:sx n="60" d="100"/>
          <a:sy n="60" d="100"/>
        </p:scale>
        <p:origin x="1056" y="60"/>
      </p:cViewPr>
      <p:guideLst/>
    </p:cSldViewPr>
  </p:slideViewPr>
  <p:outlineViewPr>
    <p:cViewPr>
      <p:scale>
        <a:sx n="33" d="100"/>
        <a:sy n="33" d="100"/>
      </p:scale>
      <p:origin x="0" y="-94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0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C52C8-0CE8-4300-B3F1-FB40D8BEDBCF}" type="datetimeFigureOut">
              <a:rPr lang="hu-HU" smtClean="0"/>
              <a:t>2021. 06. 17.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7D28-4240-48E9-BA09-3B49055128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612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endParaRPr lang="hu-HU" sz="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07D28-4240-48E9-BA09-3B49055128F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695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1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07D28-4240-48E9-BA09-3B49055128F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666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1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07D28-4240-48E9-BA09-3B49055128F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463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07D28-4240-48E9-BA09-3B49055128F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3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07D28-4240-48E9-BA09-3B49055128F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3190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07D28-4240-48E9-BA09-3B49055128F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25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12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0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98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24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06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1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04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96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93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9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57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1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93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7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5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411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4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blicdomainpictures.net/view-image.php?image=56151&amp;picture=old-paper-texture-background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2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eginformaciosszolgalat.kormany.hu/e-mail-cime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8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2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12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4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Csoportba foglalás 58">
            <a:extLst>
              <a:ext uri="{FF2B5EF4-FFF2-40B4-BE49-F238E27FC236}">
                <a16:creationId xmlns:a16="http://schemas.microsoft.com/office/drawing/2014/main" id="{9C3FC162-7BCA-45C1-AC16-4FACA421E2E9}"/>
              </a:ext>
            </a:extLst>
          </p:cNvPr>
          <p:cNvGrpSpPr/>
          <p:nvPr/>
        </p:nvGrpSpPr>
        <p:grpSpPr>
          <a:xfrm>
            <a:off x="2202616" y="1345277"/>
            <a:ext cx="7837326" cy="4188170"/>
            <a:chOff x="2202616" y="1345277"/>
            <a:chExt cx="7837326" cy="4188170"/>
          </a:xfrm>
        </p:grpSpPr>
        <p:sp>
          <p:nvSpPr>
            <p:cNvPr id="18" name="Téglalap 17">
              <a:extLst>
                <a:ext uri="{FF2B5EF4-FFF2-40B4-BE49-F238E27FC236}">
                  <a16:creationId xmlns:a16="http://schemas.microsoft.com/office/drawing/2014/main" id="{486133C2-095D-4B7F-93DF-B5AEED76E8FB}"/>
                </a:ext>
              </a:extLst>
            </p:cNvPr>
            <p:cNvSpPr/>
            <p:nvPr/>
          </p:nvSpPr>
          <p:spPr>
            <a:xfrm>
              <a:off x="2202616" y="1345277"/>
              <a:ext cx="7837326" cy="4188170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5000" dirty="0">
                  <a:solidFill>
                    <a:schemeClr val="tx1"/>
                  </a:solidFill>
                </a:rPr>
                <a:t>Cégeljárás jelenlegi helyzete, </a:t>
              </a:r>
              <a:br>
                <a:rPr lang="hu-HU" sz="5000" dirty="0">
                  <a:solidFill>
                    <a:schemeClr val="tx1"/>
                  </a:solidFill>
                </a:rPr>
              </a:br>
              <a:r>
                <a:rPr lang="hu-HU" sz="5000" dirty="0">
                  <a:solidFill>
                    <a:schemeClr val="tx1"/>
                  </a:solidFill>
                </a:rPr>
                <a:t>fejlesztési irányok</a:t>
              </a:r>
            </a:p>
          </p:txBody>
        </p:sp>
        <p:sp>
          <p:nvSpPr>
            <p:cNvPr id="27" name="Téglalap 26">
              <a:extLst>
                <a:ext uri="{FF2B5EF4-FFF2-40B4-BE49-F238E27FC236}">
                  <a16:creationId xmlns:a16="http://schemas.microsoft.com/office/drawing/2014/main" id="{38D2A1C9-46C6-4018-81C0-BFA0D83534D4}"/>
                </a:ext>
              </a:extLst>
            </p:cNvPr>
            <p:cNvSpPr/>
            <p:nvPr/>
          </p:nvSpPr>
          <p:spPr>
            <a:xfrm>
              <a:off x="2382679" y="1511073"/>
              <a:ext cx="7477200" cy="382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424246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3F03901-C54D-4B35-AE77-C3B2F041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82" y="954756"/>
            <a:ext cx="3112654" cy="4946003"/>
          </a:xfrm>
        </p:spPr>
        <p:txBody>
          <a:bodyPr>
            <a:normAutofit/>
          </a:bodyPr>
          <a:lstStyle/>
          <a:p>
            <a:r>
              <a:rPr lang="hu-HU" sz="3100" dirty="0">
                <a:solidFill>
                  <a:srgbClr val="FFFFFF"/>
                </a:solidFill>
              </a:rPr>
              <a:t>A cégeljárás elektronizálásának mérföldkövei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DCE5D12-7C7A-4332-A179-7543D3FD4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318499"/>
            <a:ext cx="5953630" cy="6205591"/>
          </a:xfrm>
        </p:spPr>
        <p:txBody>
          <a:bodyPr anchor="ctr">
            <a:normAutofit/>
          </a:bodyPr>
          <a:lstStyle/>
          <a:p>
            <a:pPr marL="468000" indent="-468000" algn="just">
              <a:lnSpc>
                <a:spcPct val="90000"/>
              </a:lnSpc>
              <a:buSzPct val="16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tabLst>
                <a:tab pos="989013" algn="l"/>
              </a:tabLst>
            </a:pPr>
            <a:r>
              <a:rPr lang="hu-HU" sz="2200" b="1" dirty="0"/>
              <a:t>1990:	</a:t>
            </a:r>
            <a:r>
              <a:rPr lang="hu-HU" sz="2200" dirty="0"/>
              <a:t>Elindul a cégbíróságokon a cégjegyzék elektronikus vezetése</a:t>
            </a:r>
          </a:p>
          <a:p>
            <a:pPr marL="468000" indent="-468000" algn="just">
              <a:lnSpc>
                <a:spcPct val="90000"/>
              </a:lnSpc>
              <a:buSzPct val="17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>
                <a:tab pos="989013" algn="l"/>
              </a:tabLst>
            </a:pPr>
            <a:r>
              <a:rPr lang="hu-HU" sz="2200" b="1" dirty="0"/>
              <a:t>1998:	</a:t>
            </a:r>
            <a:r>
              <a:rPr lang="hu-HU" sz="2200" dirty="0"/>
              <a:t>Bevezetésre kerül az egyablakos adattovábbítási rendszer</a:t>
            </a:r>
          </a:p>
          <a:p>
            <a:pPr marL="468000" indent="-468000" algn="just">
              <a:lnSpc>
                <a:spcPct val="90000"/>
              </a:lnSpc>
              <a:buSzPct val="150000"/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  <a:tabLst>
                <a:tab pos="989013" algn="l"/>
              </a:tabLst>
            </a:pPr>
            <a:r>
              <a:rPr lang="hu-HU" sz="2200" b="1" dirty="0"/>
              <a:t>2008:	</a:t>
            </a:r>
            <a:r>
              <a:rPr lang="hu-HU" sz="2200" dirty="0"/>
              <a:t>A papír alapú eljárást kötelező jelleggel felváltja az elektronikus cégeljárás; konszolidálásra kerül a cégbíróságok szerverparkja, átalakulnak a cégbíróságok ügyviteli programjai</a:t>
            </a:r>
          </a:p>
          <a:p>
            <a:pPr marL="468000" indent="-468000" algn="just">
              <a:lnSpc>
                <a:spcPct val="90000"/>
              </a:lnSpc>
              <a:buSzPct val="155000"/>
              <a:buBlip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</a:buBlip>
              <a:tabLst>
                <a:tab pos="989013" algn="l"/>
                <a:tab pos="1163638" algn="l"/>
              </a:tabLst>
            </a:pPr>
            <a:r>
              <a:rPr lang="hu-HU" sz="2200" b="1" dirty="0"/>
              <a:t>2018:	</a:t>
            </a:r>
            <a:r>
              <a:rPr lang="hu-HU" sz="2200" dirty="0"/>
              <a:t>A cégbíróságokkal való kapcsolattartás kiegészül a Hivatali Kapun keresztüli kommunikációval (pl.: végrehajtók, ügyészség, stb. számára)</a:t>
            </a:r>
          </a:p>
          <a:p>
            <a:pPr marL="468000" indent="-468000" algn="just">
              <a:lnSpc>
                <a:spcPct val="90000"/>
              </a:lnSpc>
              <a:buSzPct val="150000"/>
              <a:buBlip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  <a:tabLst>
                <a:tab pos="989013" algn="l"/>
              </a:tabLst>
            </a:pPr>
            <a:r>
              <a:rPr lang="hu-HU" sz="2200" b="1" dirty="0"/>
              <a:t>2019:	</a:t>
            </a:r>
            <a:r>
              <a:rPr lang="hu-HU" sz="2200" dirty="0"/>
              <a:t>Megvalósul a BM szakrendszereivel (ÖNY, SZL, ISZL, BNY) való informatikai kapcsolat, így a bejegyzésre kerülő adatok egyéb közhiteles nyilvántartásokkal való összevetése is</a:t>
            </a:r>
          </a:p>
        </p:txBody>
      </p:sp>
    </p:spTree>
    <p:extLst>
      <p:ext uri="{BB962C8B-B14F-4D97-AF65-F5344CB8AC3E}">
        <p14:creationId xmlns:p14="http://schemas.microsoft.com/office/powerpoint/2010/main" val="18433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2723366-C73B-4ED6-ADEF-29911C6BC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A4152-8E41-4D1C-B88C-57C5C430A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1" y="484632"/>
            <a:ext cx="11222737" cy="147963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2C95035-12E7-48E2-A76E-E540A60A4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21" y="796374"/>
            <a:ext cx="10583158" cy="880027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Rendszertani helyzetkép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9F76F5-72D4-4814-9169-8F535AEEB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747" y="648377"/>
            <a:ext cx="10890504" cy="115214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202988-4466-42C5-B33A-AFABF051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6000"/>
            <a:ext cx="12192000" cy="4572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62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CCD833-7D6F-4195-B470-A3E2BA699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26" y="2655975"/>
            <a:ext cx="11822545" cy="40131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/>
              <a:t>Az Országos Cégnyilvántartási és Céginformációs Rendszer (OCCR) alrendszerei:</a:t>
            </a:r>
          </a:p>
          <a:p>
            <a:pPr marL="468000" indent="-468000" algn="just">
              <a:buFont typeface="Wingdings" panose="05000000000000000000" pitchFamily="2" charset="2"/>
              <a:buChar char="ü"/>
            </a:pPr>
            <a:r>
              <a:rPr lang="hu-HU" dirty="0"/>
              <a:t>Cégeljárási rendszer</a:t>
            </a:r>
          </a:p>
          <a:p>
            <a:pPr marL="468000" indent="-468000" algn="just">
              <a:buFont typeface="Wingdings" panose="05000000000000000000" pitchFamily="2" charset="2"/>
              <a:buChar char="ü"/>
            </a:pPr>
            <a:r>
              <a:rPr lang="hu-HU" dirty="0"/>
              <a:t>Cégbírósági rendszer (cégnyilvántartás)</a:t>
            </a:r>
          </a:p>
          <a:p>
            <a:pPr marL="468000" indent="-468000" algn="just">
              <a:buFont typeface="Wingdings" panose="05000000000000000000" pitchFamily="2" charset="2"/>
              <a:buChar char="ü"/>
            </a:pPr>
            <a:r>
              <a:rPr lang="hu-HU" dirty="0"/>
              <a:t>Céginformációs rendszer</a:t>
            </a:r>
          </a:p>
          <a:p>
            <a:pPr marL="468000" indent="-468000" algn="just">
              <a:buFont typeface="Wingdings" panose="05000000000000000000" pitchFamily="2" charset="2"/>
              <a:buChar char="ü"/>
            </a:pPr>
            <a:r>
              <a:rPr lang="hu-HU" dirty="0"/>
              <a:t>Hálózati szolgáltatások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994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Üzletasszony">
            <a:extLst>
              <a:ext uri="{FF2B5EF4-FFF2-40B4-BE49-F238E27FC236}">
                <a16:creationId xmlns:a16="http://schemas.microsoft.com/office/drawing/2014/main" id="{D0F71898-8737-429E-B6AA-E0DCB426D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8742"/>
          <a:stretch/>
        </p:blipFill>
        <p:spPr>
          <a:xfrm>
            <a:off x="961253" y="1000763"/>
            <a:ext cx="3063054" cy="485647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FFE821E7-3A75-48AC-9C3C-416C08778592}"/>
              </a:ext>
            </a:extLst>
          </p:cNvPr>
          <p:cNvSpPr txBox="1">
            <a:spLocks/>
          </p:cNvSpPr>
          <p:nvPr/>
        </p:nvSpPr>
        <p:spPr>
          <a:xfrm>
            <a:off x="5036732" y="830514"/>
            <a:ext cx="5346893" cy="1065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100" dirty="0"/>
              <a:t>Az </a:t>
            </a:r>
            <a:r>
              <a:rPr lang="en-US" sz="4100" dirty="0" err="1"/>
              <a:t>elektronikus</a:t>
            </a:r>
            <a:r>
              <a:rPr lang="en-US" sz="4100" dirty="0"/>
              <a:t> </a:t>
            </a:r>
            <a:r>
              <a:rPr lang="en-US" sz="4100" dirty="0" err="1"/>
              <a:t>cégeljárás</a:t>
            </a:r>
            <a:r>
              <a:rPr lang="hu-HU" sz="4100" dirty="0"/>
              <a:t> jelenlegi</a:t>
            </a:r>
            <a:r>
              <a:rPr lang="en-US" sz="4100" dirty="0"/>
              <a:t> </a:t>
            </a:r>
            <a:r>
              <a:rPr lang="en-US" sz="4100" dirty="0" err="1"/>
              <a:t>folyamata</a:t>
            </a:r>
            <a:r>
              <a:rPr lang="en-US" sz="4100" dirty="0"/>
              <a:t> </a:t>
            </a:r>
            <a:r>
              <a:rPr lang="en-US" sz="4100" dirty="0" err="1"/>
              <a:t>röviden</a:t>
            </a:r>
            <a:endParaRPr lang="en-US" sz="4100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641B3E85-56B8-4AB7-84F2-2C57CC560D38}"/>
              </a:ext>
            </a:extLst>
          </p:cNvPr>
          <p:cNvSpPr txBox="1">
            <a:spLocks/>
          </p:cNvSpPr>
          <p:nvPr/>
        </p:nvSpPr>
        <p:spPr>
          <a:xfrm>
            <a:off x="4189612" y="1967616"/>
            <a:ext cx="7041135" cy="4257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</a:pPr>
            <a:r>
              <a:rPr lang="en-US" sz="1600" dirty="0"/>
              <a:t>1. </a:t>
            </a:r>
            <a:r>
              <a:rPr lang="en-US" sz="1600" b="1" dirty="0"/>
              <a:t>E-</a:t>
            </a:r>
            <a:r>
              <a:rPr lang="en-US" sz="1600" b="1" dirty="0" err="1"/>
              <a:t>akta</a:t>
            </a:r>
            <a:r>
              <a:rPr lang="en-US" sz="1600" b="1" dirty="0"/>
              <a:t> </a:t>
            </a:r>
            <a:r>
              <a:rPr lang="en-US" sz="1600" b="1" dirty="0" err="1"/>
              <a:t>elkészítése</a:t>
            </a:r>
            <a:endParaRPr lang="en-US" sz="1600" b="1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 err="1"/>
              <a:t>űrlapok</a:t>
            </a:r>
            <a:r>
              <a:rPr lang="en-US" sz="1600" dirty="0"/>
              <a:t> </a:t>
            </a:r>
            <a:r>
              <a:rPr lang="en-US" sz="1600" dirty="0" err="1"/>
              <a:t>kitöltése</a:t>
            </a:r>
            <a:r>
              <a:rPr lang="en-US" sz="1600" dirty="0"/>
              <a:t> (</a:t>
            </a:r>
            <a:r>
              <a:rPr lang="en-US" sz="1600" dirty="0" err="1"/>
              <a:t>kérelem</a:t>
            </a:r>
            <a:r>
              <a:rPr lang="en-US" sz="1600" dirty="0"/>
              <a:t> </a:t>
            </a:r>
            <a:r>
              <a:rPr lang="en-US" sz="1600" dirty="0" err="1"/>
              <a:t>formanyomtatványa</a:t>
            </a:r>
            <a:r>
              <a:rPr lang="en-US" sz="1600" dirty="0"/>
              <a:t>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hu-HU" sz="1600" dirty="0"/>
              <a:t>e</a:t>
            </a:r>
            <a:r>
              <a:rPr lang="en-US" sz="1600" dirty="0" err="1"/>
              <a:t>gyéb</a:t>
            </a:r>
            <a:r>
              <a:rPr lang="en-US" sz="1600" dirty="0"/>
              <a:t> </a:t>
            </a:r>
            <a:r>
              <a:rPr lang="en-US" sz="1600" dirty="0" err="1"/>
              <a:t>cégiratok</a:t>
            </a:r>
            <a:r>
              <a:rPr lang="en-US" sz="1600" dirty="0"/>
              <a:t> (</a:t>
            </a:r>
            <a:r>
              <a:rPr lang="en-US" sz="1600" dirty="0" err="1"/>
              <a:t>társasági</a:t>
            </a:r>
            <a:r>
              <a:rPr lang="en-US" sz="1600" dirty="0"/>
              <a:t> </a:t>
            </a:r>
            <a:r>
              <a:rPr lang="en-US" sz="1600" dirty="0" err="1"/>
              <a:t>szerződés</a:t>
            </a:r>
            <a:r>
              <a:rPr lang="en-US" sz="1600" dirty="0"/>
              <a:t>, </a:t>
            </a:r>
            <a:r>
              <a:rPr lang="en-US" sz="1600" dirty="0" err="1"/>
              <a:t>jogi</a:t>
            </a:r>
            <a:r>
              <a:rPr lang="en-US" sz="1600" dirty="0"/>
              <a:t> </a:t>
            </a:r>
            <a:r>
              <a:rPr lang="en-US" sz="1600" dirty="0" err="1"/>
              <a:t>képviselő</a:t>
            </a:r>
            <a:r>
              <a:rPr lang="en-US" sz="1600" dirty="0"/>
              <a:t> </a:t>
            </a:r>
            <a:r>
              <a:rPr lang="en-US" sz="1600" dirty="0" err="1"/>
              <a:t>meghatalmazás</a:t>
            </a:r>
            <a:r>
              <a:rPr lang="en-US" sz="1600" dirty="0"/>
              <a:t>, </a:t>
            </a:r>
            <a:r>
              <a:rPr lang="en-US" sz="1600" dirty="0" err="1"/>
              <a:t>aláírásminta</a:t>
            </a:r>
            <a:r>
              <a:rPr lang="en-US" sz="1600" dirty="0"/>
              <a:t>. </a:t>
            </a:r>
            <a:r>
              <a:rPr lang="en-US" sz="1600" dirty="0" err="1"/>
              <a:t>stb</a:t>
            </a:r>
            <a:r>
              <a:rPr lang="en-US" sz="1600" dirty="0"/>
              <a:t>) </a:t>
            </a:r>
            <a:r>
              <a:rPr lang="en-US" sz="1600" dirty="0" err="1"/>
              <a:t>elkészítése</a:t>
            </a:r>
            <a:r>
              <a:rPr lang="en-US" sz="1600" dirty="0"/>
              <a:t>, </a:t>
            </a:r>
            <a:r>
              <a:rPr lang="en-US" sz="1600" dirty="0" err="1"/>
              <a:t>scannelése</a:t>
            </a:r>
            <a:r>
              <a:rPr lang="en-US" sz="1600" dirty="0"/>
              <a:t> (</a:t>
            </a:r>
            <a:r>
              <a:rPr lang="en-US" sz="1600" dirty="0" err="1"/>
              <a:t>digitalizálása</a:t>
            </a:r>
            <a:r>
              <a:rPr lang="en-US" sz="1600" dirty="0"/>
              <a:t>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 err="1"/>
              <a:t>fizetési</a:t>
            </a:r>
            <a:r>
              <a:rPr lang="en-US" sz="1600" dirty="0"/>
              <a:t> </a:t>
            </a:r>
            <a:r>
              <a:rPr lang="en-US" sz="1600" dirty="0" err="1"/>
              <a:t>igazolások</a:t>
            </a:r>
            <a:r>
              <a:rPr lang="en-US" sz="1600" dirty="0"/>
              <a:t> </a:t>
            </a:r>
            <a:r>
              <a:rPr lang="en-US" sz="1600" dirty="0" err="1"/>
              <a:t>csatolása</a:t>
            </a:r>
            <a:r>
              <a:rPr lang="en-US" sz="1600" dirty="0"/>
              <a:t> (</a:t>
            </a:r>
            <a:r>
              <a:rPr lang="en-US" sz="1600" dirty="0" err="1"/>
              <a:t>amennyiben</a:t>
            </a:r>
            <a:r>
              <a:rPr lang="en-US" sz="1600" dirty="0"/>
              <a:t> </a:t>
            </a:r>
            <a:r>
              <a:rPr lang="en-US" sz="1600" dirty="0" err="1"/>
              <a:t>szükséges</a:t>
            </a:r>
            <a:r>
              <a:rPr lang="en-US" sz="1600" dirty="0"/>
              <a:t> </a:t>
            </a:r>
            <a:r>
              <a:rPr lang="en-US" sz="1600" dirty="0" err="1"/>
              <a:t>az</a:t>
            </a:r>
            <a:r>
              <a:rPr lang="en-US" sz="1600" dirty="0"/>
              <a:t> </a:t>
            </a:r>
            <a:r>
              <a:rPr lang="en-US" sz="1600" dirty="0" err="1"/>
              <a:t>eljárásban</a:t>
            </a:r>
            <a:r>
              <a:rPr lang="en-US" sz="1600" dirty="0"/>
              <a:t> - </a:t>
            </a:r>
            <a:r>
              <a:rPr lang="en-US" sz="1600" dirty="0" err="1"/>
              <a:t>illeték</a:t>
            </a:r>
            <a:r>
              <a:rPr lang="en-US" sz="1600" dirty="0"/>
              <a:t>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közzétételi</a:t>
            </a:r>
            <a:r>
              <a:rPr lang="en-US" sz="1600" dirty="0"/>
              <a:t> </a:t>
            </a:r>
            <a:r>
              <a:rPr lang="en-US" sz="1600" dirty="0" err="1"/>
              <a:t>költségtérítés</a:t>
            </a:r>
            <a:r>
              <a:rPr lang="en-US" sz="1600" dirty="0"/>
              <a:t>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 err="1"/>
              <a:t>elektronikis</a:t>
            </a:r>
            <a:r>
              <a:rPr lang="en-US" sz="1600" dirty="0"/>
              <a:t> </a:t>
            </a:r>
            <a:r>
              <a:rPr lang="en-US" sz="1600" dirty="0" err="1"/>
              <a:t>aláírás</a:t>
            </a:r>
            <a:r>
              <a:rPr lang="en-US" sz="1600" dirty="0"/>
              <a:t> </a:t>
            </a:r>
            <a:r>
              <a:rPr lang="en-US" sz="1600" dirty="0" err="1"/>
              <a:t>és</a:t>
            </a:r>
            <a:r>
              <a:rPr lang="en-US" sz="1600" dirty="0"/>
              <a:t> </a:t>
            </a:r>
            <a:r>
              <a:rPr lang="en-US" sz="1600" dirty="0" err="1"/>
              <a:t>időbélyeg</a:t>
            </a:r>
            <a:endParaRPr lang="en-US" sz="1600" dirty="0"/>
          </a:p>
          <a:p>
            <a:pPr marL="0" indent="0" algn="just">
              <a:lnSpc>
                <a:spcPct val="90000"/>
              </a:lnSpc>
            </a:pPr>
            <a:r>
              <a:rPr lang="en-US" sz="1600" dirty="0"/>
              <a:t>2. </a:t>
            </a:r>
            <a:r>
              <a:rPr lang="en-US" sz="1600" b="1" dirty="0" err="1"/>
              <a:t>Kérelem</a:t>
            </a:r>
            <a:r>
              <a:rPr lang="en-US" sz="1600" b="1" dirty="0"/>
              <a:t> </a:t>
            </a:r>
            <a:r>
              <a:rPr lang="en-US" sz="1600" b="1" dirty="0" err="1"/>
              <a:t>továbbítása</a:t>
            </a:r>
            <a:r>
              <a:rPr lang="en-US" sz="1600" dirty="0"/>
              <a:t>:</a:t>
            </a:r>
            <a:r>
              <a:rPr lang="hu-HU" sz="1600" dirty="0"/>
              <a:t> </a:t>
            </a:r>
            <a:r>
              <a:rPr lang="en-US" sz="1600" dirty="0"/>
              <a:t>(</a:t>
            </a: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https://ceginformaciosszolgalat.kormany.hu/e-mail-cimek</a:t>
            </a:r>
            <a:r>
              <a:rPr lang="en-US" sz="1600" dirty="0"/>
              <a:t> </a:t>
            </a:r>
          </a:p>
          <a:p>
            <a:pPr marL="0" indent="0" algn="just">
              <a:lnSpc>
                <a:spcPct val="90000"/>
              </a:lnSpc>
            </a:pPr>
            <a:r>
              <a:rPr lang="en-US" sz="1600" dirty="0"/>
              <a:t>3. </a:t>
            </a:r>
            <a:r>
              <a:rPr lang="en-US" sz="1600" b="1" dirty="0" err="1"/>
              <a:t>Benyújtott</a:t>
            </a:r>
            <a:r>
              <a:rPr lang="en-US" sz="1600" b="1" dirty="0"/>
              <a:t> </a:t>
            </a:r>
            <a:r>
              <a:rPr lang="en-US" sz="1600" b="1" dirty="0" err="1"/>
              <a:t>kérelem</a:t>
            </a:r>
            <a:r>
              <a:rPr lang="en-US" sz="1600" b="1" dirty="0"/>
              <a:t> </a:t>
            </a:r>
            <a:r>
              <a:rPr lang="en-US" sz="1600" b="1" dirty="0" err="1"/>
              <a:t>informatikai</a:t>
            </a:r>
            <a:r>
              <a:rPr lang="en-US" sz="1600" b="1" dirty="0"/>
              <a:t>, </a:t>
            </a:r>
            <a:r>
              <a:rPr lang="en-US" sz="1600" b="1" dirty="0" err="1"/>
              <a:t>formai</a:t>
            </a:r>
            <a:r>
              <a:rPr lang="en-US" sz="1600" b="1" dirty="0"/>
              <a:t> </a:t>
            </a:r>
            <a:r>
              <a:rPr lang="en-US" sz="1600" b="1" dirty="0" err="1"/>
              <a:t>és</a:t>
            </a:r>
            <a:r>
              <a:rPr lang="en-US" sz="1600" b="1" dirty="0"/>
              <a:t> </a:t>
            </a:r>
            <a:r>
              <a:rPr lang="en-US" sz="1600" b="1" dirty="0" err="1"/>
              <a:t>jogi</a:t>
            </a:r>
            <a:r>
              <a:rPr lang="en-US" sz="1600" b="1" dirty="0"/>
              <a:t> </a:t>
            </a:r>
            <a:r>
              <a:rPr lang="en-US" sz="1600" b="1" dirty="0" err="1"/>
              <a:t>ellenőrzése</a:t>
            </a:r>
            <a:endParaRPr lang="en-US" sz="1600" b="1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 dirty="0"/>
              <a:t>a </a:t>
            </a:r>
            <a:r>
              <a:rPr lang="en-US" sz="1600" dirty="0" err="1"/>
              <a:t>vizsgálat</a:t>
            </a:r>
            <a:r>
              <a:rPr lang="en-US" sz="1600" dirty="0"/>
              <a:t> </a:t>
            </a:r>
            <a:r>
              <a:rPr lang="en-US" sz="1600" dirty="0" err="1"/>
              <a:t>eredményétől</a:t>
            </a:r>
            <a:r>
              <a:rPr lang="en-US" sz="1600" dirty="0"/>
              <a:t> </a:t>
            </a:r>
            <a:r>
              <a:rPr lang="en-US" sz="1600" dirty="0" err="1"/>
              <a:t>függően</a:t>
            </a:r>
            <a:r>
              <a:rPr lang="en-US" sz="1600" dirty="0"/>
              <a:t> a </a:t>
            </a:r>
            <a:r>
              <a:rPr lang="en-US" sz="1600" dirty="0" err="1"/>
              <a:t>kérelem</a:t>
            </a:r>
            <a:r>
              <a:rPr lang="en-US" sz="1600" dirty="0"/>
              <a:t> </a:t>
            </a:r>
            <a:r>
              <a:rPr lang="hu-HU" sz="1600" dirty="0"/>
              <a:t>vagy a </a:t>
            </a:r>
            <a:r>
              <a:rPr lang="en-US" sz="1600" dirty="0" err="1"/>
              <a:t>cégbíróság</a:t>
            </a:r>
            <a:r>
              <a:rPr lang="en-US" sz="1600" dirty="0"/>
              <a:t> </a:t>
            </a:r>
            <a:r>
              <a:rPr lang="en-US" sz="1600" dirty="0" err="1"/>
              <a:t>részére</a:t>
            </a:r>
            <a:r>
              <a:rPr lang="en-US" sz="1600" dirty="0"/>
              <a:t> </a:t>
            </a:r>
            <a:r>
              <a:rPr lang="hu-HU" sz="1600" dirty="0"/>
              <a:t>kerül </a:t>
            </a:r>
            <a:r>
              <a:rPr lang="en-US" sz="1600" dirty="0" err="1"/>
              <a:t>továbbítás</a:t>
            </a:r>
            <a:r>
              <a:rPr lang="hu-HU" sz="1600" dirty="0"/>
              <a:t>r</a:t>
            </a:r>
            <a:r>
              <a:rPr lang="en-US" sz="1600" dirty="0"/>
              <a:t>a </a:t>
            </a:r>
            <a:r>
              <a:rPr lang="hu-HU" sz="1600" dirty="0"/>
              <a:t>vagy pedig a kérelem elutasításra kerül a jogi képviselő egyidejű tájékoztatása mellett</a:t>
            </a:r>
            <a:endParaRPr lang="en-US" sz="1600" dirty="0"/>
          </a:p>
          <a:p>
            <a:pPr marL="0" indent="0" algn="just">
              <a:lnSpc>
                <a:spcPct val="90000"/>
              </a:lnSpc>
            </a:pPr>
            <a:r>
              <a:rPr lang="en-US" sz="1600" dirty="0"/>
              <a:t>4. </a:t>
            </a:r>
            <a:r>
              <a:rPr lang="en-US" sz="1600" b="1" dirty="0" err="1"/>
              <a:t>Cégbírósági</a:t>
            </a:r>
            <a:r>
              <a:rPr lang="en-US" sz="1600" b="1" dirty="0"/>
              <a:t> </a:t>
            </a:r>
            <a:r>
              <a:rPr lang="en-US" sz="1600" b="1" dirty="0" err="1"/>
              <a:t>végzés</a:t>
            </a:r>
            <a:r>
              <a:rPr lang="en-US" sz="1600" b="1" dirty="0"/>
              <a:t> </a:t>
            </a:r>
            <a:r>
              <a:rPr lang="en-US" sz="1600" b="1" dirty="0" err="1"/>
              <a:t>meghozatala</a:t>
            </a:r>
            <a:r>
              <a:rPr lang="en-US" sz="1600" b="1" dirty="0"/>
              <a:t> </a:t>
            </a:r>
            <a:r>
              <a:rPr lang="en-US" sz="1600" b="1" dirty="0" err="1"/>
              <a:t>és</a:t>
            </a:r>
            <a:r>
              <a:rPr lang="en-US" sz="1600" b="1" dirty="0"/>
              <a:t> a </a:t>
            </a:r>
            <a:r>
              <a:rPr lang="en-US" sz="1600" b="1" dirty="0" err="1"/>
              <a:t>jogi</a:t>
            </a:r>
            <a:r>
              <a:rPr lang="en-US" sz="1600" b="1" dirty="0"/>
              <a:t> </a:t>
            </a:r>
            <a:r>
              <a:rPr lang="en-US" sz="1600" b="1" dirty="0" err="1"/>
              <a:t>képviselőnek</a:t>
            </a:r>
            <a:r>
              <a:rPr lang="en-US" sz="1600" b="1" dirty="0"/>
              <a:t> </a:t>
            </a:r>
            <a:r>
              <a:rPr lang="en-US" sz="1600" b="1" dirty="0" err="1"/>
              <a:t>történő</a:t>
            </a:r>
            <a:r>
              <a:rPr lang="en-US" sz="1600" b="1" dirty="0"/>
              <a:t> </a:t>
            </a:r>
            <a:r>
              <a:rPr lang="en-US" sz="1600" b="1" dirty="0" err="1"/>
              <a:t>megküldése</a:t>
            </a:r>
            <a:endParaRPr lang="en-US" sz="1600" b="1" strike="sngStrike" dirty="0"/>
          </a:p>
        </p:txBody>
      </p:sp>
    </p:spTree>
    <p:extLst>
      <p:ext uri="{BB962C8B-B14F-4D97-AF65-F5344CB8AC3E}">
        <p14:creationId xmlns:p14="http://schemas.microsoft.com/office/powerpoint/2010/main" val="29242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Kép 27" descr="Eszmecsere a tanácsteremben">
            <a:extLst>
              <a:ext uri="{FF2B5EF4-FFF2-40B4-BE49-F238E27FC236}">
                <a16:creationId xmlns:a16="http://schemas.microsoft.com/office/drawing/2014/main" id="{95326750-67D9-4774-9450-6234B54000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827" r="18110" b="-2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DDECC11B-C57B-4925-8B9C-50EFEC910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283" y="1076732"/>
            <a:ext cx="4802184" cy="208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500" dirty="0"/>
              <a:t>Az OCCR az elmúlt években jelentős változásokon és fejlesztéseken ment keresztül.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E84DD2B-30D7-4E2B-B728-A3F9663E28AD}"/>
              </a:ext>
            </a:extLst>
          </p:cNvPr>
          <p:cNvSpPr txBox="1"/>
          <p:nvPr/>
        </p:nvSpPr>
        <p:spPr>
          <a:xfrm>
            <a:off x="5874977" y="2626882"/>
            <a:ext cx="5440509" cy="275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400" dirty="0"/>
              <a:t>Ezen változásoknak azonban a jelenlegi működési modell már egyre szűkebb kereteket biztosít.</a:t>
            </a:r>
          </a:p>
          <a:p>
            <a:pPr algn="ctr">
              <a:spcAft>
                <a:spcPts val="600"/>
              </a:spcAft>
            </a:pPr>
            <a:r>
              <a:rPr lang="hu-HU" sz="2400" dirty="0"/>
              <a:t>Ezáltal pedig egyre égetőbbé vált a változtatás, egy korszerű, a fejlett technológiákra épülő, időtálló koncepció kialakítása.</a:t>
            </a:r>
          </a:p>
        </p:txBody>
      </p:sp>
    </p:spTree>
    <p:extLst>
      <p:ext uri="{BB962C8B-B14F-4D97-AF65-F5344CB8AC3E}">
        <p14:creationId xmlns:p14="http://schemas.microsoft.com/office/powerpoint/2010/main" val="154330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DC868E-60BB-4A4E-A31F-1BA03ABD9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5840" y="776510"/>
            <a:ext cx="10880319" cy="54192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200" b="1" dirty="0"/>
              <a:t>Jelen és jövő</a:t>
            </a:r>
            <a:endParaRPr lang="en-US" sz="3200" b="1" dirty="0"/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F12DFD38-B363-44F2-AD1C-5EDACB6EABFB}"/>
              </a:ext>
            </a:extLst>
          </p:cNvPr>
          <p:cNvSpPr txBox="1"/>
          <p:nvPr/>
        </p:nvSpPr>
        <p:spPr>
          <a:xfrm>
            <a:off x="762887" y="1562181"/>
            <a:ext cx="4843130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jogszabályi megfelelés hiányossága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cégnyilvántartás önálló szigetként működik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cégeljárás egy „</a:t>
            </a:r>
            <a:r>
              <a:rPr lang="hu-HU" dirty="0" err="1"/>
              <a:t>különutas</a:t>
            </a:r>
            <a:r>
              <a:rPr lang="hu-HU" dirty="0"/>
              <a:t>” modell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a kérelmek és nyomtatványok email alapú, egyedi szoftver használatával történő beküldése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dokumentum alapú nyilvántartás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kérelmek feldolgozása hibrid modellen alapul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a cégeljárás jelenleg cégbírósági feladat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osztott modell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elavult szerverek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lokális mentés kizárólagossága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tulajdonjogi és üzemeltetési felelősség kettéválása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informatikai hálózat külsős kitettsége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dirty="0"/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45B631EC-1CB2-4DA6-B8E4-1BE26C1E0AA9}"/>
              </a:ext>
            </a:extLst>
          </p:cNvPr>
          <p:cNvSpPr txBox="1"/>
          <p:nvPr/>
        </p:nvSpPr>
        <p:spPr>
          <a:xfrm>
            <a:off x="6217388" y="1562180"/>
            <a:ext cx="5211726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jogszabályi megfelelés teljeskörűsége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jogi személyek nyilvántartásának új modellje 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cégeljárás „</a:t>
            </a:r>
            <a:r>
              <a:rPr lang="hu-HU" dirty="0" err="1"/>
              <a:t>különutas</a:t>
            </a:r>
            <a:r>
              <a:rPr lang="hu-HU" dirty="0"/>
              <a:t>” modelljének átalakítása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a kérelmek beküldésére új modell kialakítása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új alapokra helyezett nyilvántartás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kérelmek feldolgozásának automatizálása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cégbírósági modell újragondolása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központosított modell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korszerű, új szerverek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központi mentés, redundancia biztosítása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tulajdonjogi és üzemeltetési felelősség koncentrációja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informatikai hálózatok átalakítása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dirty="0"/>
          </a:p>
        </p:txBody>
      </p:sp>
      <p:sp>
        <p:nvSpPr>
          <p:cNvPr id="12" name="Nyíl: balra-jobbra mutató 11">
            <a:extLst>
              <a:ext uri="{FF2B5EF4-FFF2-40B4-BE49-F238E27FC236}">
                <a16:creationId xmlns:a16="http://schemas.microsoft.com/office/drawing/2014/main" id="{05A51CC8-F7ED-4DA6-8006-5FC9FC61822D}"/>
              </a:ext>
            </a:extLst>
          </p:cNvPr>
          <p:cNvSpPr/>
          <p:nvPr/>
        </p:nvSpPr>
        <p:spPr>
          <a:xfrm>
            <a:off x="5629940" y="2923103"/>
            <a:ext cx="563525" cy="2977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045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DC868E-60BB-4A4E-A31F-1BA03ABD94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5840" y="776510"/>
            <a:ext cx="10880319" cy="54192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200" b="1" dirty="0"/>
              <a:t>Jelen és jövő</a:t>
            </a:r>
            <a:endParaRPr lang="en-US" sz="3200" b="1" dirty="0"/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F12DFD38-B363-44F2-AD1C-5EDACB6EABFB}"/>
              </a:ext>
            </a:extLst>
          </p:cNvPr>
          <p:cNvSpPr txBox="1"/>
          <p:nvPr/>
        </p:nvSpPr>
        <p:spPr>
          <a:xfrm>
            <a:off x="728330" y="1466488"/>
            <a:ext cx="484313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telephelyek informatikai infrastruktúrájának hiányossága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45B631EC-1CB2-4DA6-B8E4-1BE26C1E0AA9}"/>
              </a:ext>
            </a:extLst>
          </p:cNvPr>
          <p:cNvSpPr txBox="1"/>
          <p:nvPr/>
        </p:nvSpPr>
        <p:spPr>
          <a:xfrm>
            <a:off x="6241312" y="1476316"/>
            <a:ext cx="521172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dirty="0"/>
              <a:t>fejlett központi szerverpark, korszerű és biztonságos környezet</a:t>
            </a:r>
          </a:p>
        </p:txBody>
      </p:sp>
      <p:sp>
        <p:nvSpPr>
          <p:cNvPr id="12" name="Nyíl: balra-jobbra mutató 11">
            <a:extLst>
              <a:ext uri="{FF2B5EF4-FFF2-40B4-BE49-F238E27FC236}">
                <a16:creationId xmlns:a16="http://schemas.microsoft.com/office/drawing/2014/main" id="{05A51CC8-F7ED-4DA6-8006-5FC9FC61822D}"/>
              </a:ext>
            </a:extLst>
          </p:cNvPr>
          <p:cNvSpPr/>
          <p:nvPr/>
        </p:nvSpPr>
        <p:spPr>
          <a:xfrm>
            <a:off x="5624623" y="2240962"/>
            <a:ext cx="563525" cy="2977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340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TM16401371[[fn=Atlasz]]</Template>
  <TotalTime>323</TotalTime>
  <Words>423</Words>
  <Application>Microsoft Office PowerPoint</Application>
  <PresentationFormat>Szélesvásznú</PresentationFormat>
  <Paragraphs>64</Paragraphs>
  <Slides>7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Organikus</vt:lpstr>
      <vt:lpstr>PowerPoint-bemutató</vt:lpstr>
      <vt:lpstr>A cégeljárás elektronizálásának mérföldkövei</vt:lpstr>
      <vt:lpstr>Rendszertani helyzetkép</vt:lpstr>
      <vt:lpstr>PowerPoint-bemutató</vt:lpstr>
      <vt:lpstr>PowerPoint-bemutató</vt:lpstr>
      <vt:lpstr>Jelen és jövő</vt:lpstr>
      <vt:lpstr>Jelen és jövő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Csaba Dr. Ormai</dc:creator>
  <cp:lastModifiedBy>Zsolt Ződi</cp:lastModifiedBy>
  <cp:revision>46</cp:revision>
  <dcterms:created xsi:type="dcterms:W3CDTF">2021-01-05T12:06:10Z</dcterms:created>
  <dcterms:modified xsi:type="dcterms:W3CDTF">2021-06-17T09:19:08Z</dcterms:modified>
</cp:coreProperties>
</file>